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24"/>
  </p:notesMasterIdLst>
  <p:sldIdLst>
    <p:sldId id="268" r:id="rId2"/>
    <p:sldId id="667" r:id="rId3"/>
    <p:sldId id="657" r:id="rId4"/>
    <p:sldId id="653" r:id="rId5"/>
    <p:sldId id="664" r:id="rId6"/>
    <p:sldId id="652" r:id="rId7"/>
    <p:sldId id="659" r:id="rId8"/>
    <p:sldId id="658" r:id="rId9"/>
    <p:sldId id="639" r:id="rId10"/>
    <p:sldId id="656" r:id="rId11"/>
    <p:sldId id="665" r:id="rId12"/>
    <p:sldId id="666" r:id="rId13"/>
    <p:sldId id="629" r:id="rId14"/>
    <p:sldId id="669" r:id="rId15"/>
    <p:sldId id="654" r:id="rId16"/>
    <p:sldId id="663" r:id="rId17"/>
    <p:sldId id="662" r:id="rId18"/>
    <p:sldId id="661" r:id="rId19"/>
    <p:sldId id="660" r:id="rId20"/>
    <p:sldId id="650" r:id="rId21"/>
    <p:sldId id="668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33C"/>
    <a:srgbClr val="FF7C35"/>
    <a:srgbClr val="008FC4"/>
    <a:srgbClr val="008781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/>
    <p:restoredTop sz="92974"/>
  </p:normalViewPr>
  <p:slideViewPr>
    <p:cSldViewPr snapToGrid="0" snapToObjects="1">
      <p:cViewPr>
        <p:scale>
          <a:sx n="66" d="100"/>
          <a:sy n="66" d="100"/>
        </p:scale>
        <p:origin x="-168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17-11-2020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261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82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1478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605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19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616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329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149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488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180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072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593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8916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49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751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216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500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námica o s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53FB506-A610-1F40-A648-464F5C492E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2438" y="658912"/>
            <a:ext cx="9225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dinámica o sprint (Calibri Light Headings 28)</a:t>
            </a:r>
            <a:br>
              <a:rPr lang="en-US" dirty="0"/>
            </a:b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582FACD-B802-BC4C-BCCA-6103EAC95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38399" y="1967875"/>
            <a:ext cx="9225035" cy="430592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Instrucciones de la dinámica o sprint (Calibri - Body 20)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Objetivo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Instrucciones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esperados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ABAD3-DE8C-FB45-8C5F-B52CDBE0DE6A}"/>
              </a:ext>
            </a:extLst>
          </p:cNvPr>
          <p:cNvGrpSpPr/>
          <p:nvPr userDrawn="1"/>
        </p:nvGrpSpPr>
        <p:grpSpPr>
          <a:xfrm>
            <a:off x="-232535" y="166175"/>
            <a:ext cx="1862727" cy="3262825"/>
            <a:chOff x="2485265" y="581759"/>
            <a:chExt cx="1862727" cy="3262825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AA1BA26-4BCF-8848-B264-64E71A4518E7}"/>
                </a:ext>
              </a:extLst>
            </p:cNvPr>
            <p:cNvSpPr/>
            <p:nvPr userDrawn="1"/>
          </p:nvSpPr>
          <p:spPr>
            <a:xfrm rot="12600000">
              <a:off x="2485265" y="581759"/>
              <a:ext cx="810774" cy="698943"/>
            </a:xfrm>
            <a:prstGeom prst="triangle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5CBC9CB3-A0C8-8642-B3F2-E147AC27C904}"/>
                </a:ext>
              </a:extLst>
            </p:cNvPr>
            <p:cNvSpPr/>
            <p:nvPr userDrawn="1"/>
          </p:nvSpPr>
          <p:spPr>
            <a:xfrm rot="12600000">
              <a:off x="3185107" y="989259"/>
              <a:ext cx="810774" cy="698943"/>
            </a:xfrm>
            <a:prstGeom prst="triangle">
              <a:avLst/>
            </a:prstGeom>
            <a:solidFill>
              <a:srgbClr val="FF7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3F80EE-5E39-A348-8194-E8ED9494F397}"/>
                </a:ext>
              </a:extLst>
            </p:cNvPr>
            <p:cNvSpPr/>
            <p:nvPr userDrawn="1"/>
          </p:nvSpPr>
          <p:spPr>
            <a:xfrm rot="1794778">
              <a:off x="2833478" y="785511"/>
              <a:ext cx="810774" cy="698943"/>
            </a:xfrm>
            <a:prstGeom prst="triangle">
              <a:avLst/>
            </a:prstGeom>
            <a:solidFill>
              <a:srgbClr val="F7A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2DEC1EFA-368D-5446-9007-231C2C3DE741}"/>
                </a:ext>
              </a:extLst>
            </p:cNvPr>
            <p:cNvSpPr/>
            <p:nvPr userDrawn="1"/>
          </p:nvSpPr>
          <p:spPr>
            <a:xfrm rot="1794778">
              <a:off x="3536736" y="1193015"/>
              <a:ext cx="810774" cy="698943"/>
            </a:xfrm>
            <a:prstGeom prst="triangle">
              <a:avLst/>
            </a:prstGeom>
            <a:solidFill>
              <a:srgbClr val="FF4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A634918-0738-414A-845D-A91A2395D3BE}"/>
                </a:ext>
              </a:extLst>
            </p:cNvPr>
            <p:cNvSpPr/>
            <p:nvPr userDrawn="1"/>
          </p:nvSpPr>
          <p:spPr>
            <a:xfrm rot="12600000">
              <a:off x="3188198" y="2737033"/>
              <a:ext cx="810774" cy="698943"/>
            </a:xfrm>
            <a:prstGeom prst="triangle">
              <a:avLst/>
            </a:prstGeom>
            <a:solidFill>
              <a:srgbClr val="008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54606F2B-0509-C144-8221-9A51D6B321EF}"/>
                </a:ext>
              </a:extLst>
            </p:cNvPr>
            <p:cNvSpPr/>
            <p:nvPr userDrawn="1"/>
          </p:nvSpPr>
          <p:spPr>
            <a:xfrm rot="12600000">
              <a:off x="2485266" y="3145641"/>
              <a:ext cx="810774" cy="698943"/>
            </a:xfrm>
            <a:prstGeom prst="triangle">
              <a:avLst/>
            </a:prstGeom>
            <a:solidFill>
              <a:srgbClr val="008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774F452-A397-7641-A7CF-20EFE9487EC5}"/>
                </a:ext>
              </a:extLst>
            </p:cNvPr>
            <p:cNvSpPr/>
            <p:nvPr userDrawn="1"/>
          </p:nvSpPr>
          <p:spPr>
            <a:xfrm rot="1794778">
              <a:off x="2834762" y="2539064"/>
              <a:ext cx="810774" cy="698943"/>
            </a:xfrm>
            <a:prstGeom prst="triangle">
              <a:avLst/>
            </a:prstGeom>
            <a:solidFill>
              <a:srgbClr val="03A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FF3DCC4-AA57-3B4F-9E38-A886B9CEE9C8}"/>
                </a:ext>
              </a:extLst>
            </p:cNvPr>
            <p:cNvSpPr/>
            <p:nvPr userDrawn="1"/>
          </p:nvSpPr>
          <p:spPr>
            <a:xfrm rot="1794778">
              <a:off x="3537218" y="2130454"/>
              <a:ext cx="810774" cy="698943"/>
            </a:xfrm>
            <a:prstGeom prst="triangle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39581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9" r:id="rId2"/>
    <p:sldLayoutId id="2147483707" r:id="rId3"/>
    <p:sldLayoutId id="2147483712" r:id="rId4"/>
    <p:sldLayoutId id="2147483660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miranda@udd.cl" TargetMode="External"/><Relationship Id="rId2" Type="http://schemas.openxmlformats.org/officeDocument/2006/relationships/hyperlink" Target="mailto:y.Leiva@udd.c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53F-4F6D-9943-91CD-E3B2661CA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113" y="2231540"/>
            <a:ext cx="8678652" cy="1131126"/>
          </a:xfrm>
        </p:spPr>
        <p:txBody>
          <a:bodyPr/>
          <a:lstStyle/>
          <a:p>
            <a:r>
              <a:rPr lang="es-ES_tradnl" sz="3600" dirty="0"/>
              <a:t>Presentación Módulo Análisis Exploratorio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4499" y="4412203"/>
            <a:ext cx="3040823" cy="374110"/>
          </a:xfrm>
        </p:spPr>
        <p:txBody>
          <a:bodyPr>
            <a:no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Yanina Leiva Araos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4500" y="4840691"/>
            <a:ext cx="2948058" cy="282295"/>
          </a:xfrm>
        </p:spPr>
        <p:txBody>
          <a:bodyPr>
            <a:normAutofit fontScale="92500" lnSpcReduction="20000"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1700" dirty="0">
                <a:hlinkClick r:id="rId2"/>
              </a:rPr>
              <a:t>y.Leiva@udd.cl</a:t>
            </a:r>
            <a:endParaRPr lang="es-ES_tradnl" sz="1700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Karina Miranda Toledo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>
                <a:hlinkClick r:id="rId3"/>
              </a:rPr>
              <a:t>j.miranda@udd.cl</a:t>
            </a:r>
            <a:endParaRPr lang="es-ES_tradnl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Regresión Lineal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94076" y="1333733"/>
                <a:ext cx="9335478" cy="4865355"/>
              </a:xfrm>
            </p:spPr>
            <p:txBody>
              <a:bodyPr/>
              <a:lstStyle/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objetivo de un modelo de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 Lineal Simple </a:t>
                </a:r>
                <a:r>
                  <a:rPr lang="es-CL" dirty="0">
                    <a:solidFill>
                      <a:schemeClr val="tx1"/>
                    </a:solidFill>
                  </a:rPr>
                  <a:t>es tratar de explicar la relación que existe entre una variable dependiente (variable respuesta)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Y</a:t>
                </a:r>
                <a:r>
                  <a:rPr lang="es-CL" dirty="0">
                    <a:solidFill>
                      <a:schemeClr val="tx1"/>
                    </a:solidFill>
                  </a:rPr>
                  <a:t> y una única variable explicativa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X</a:t>
                </a:r>
                <a:r>
                  <a:rPr lang="es-CL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modelo de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 Lineal Simple </a:t>
                </a:r>
                <a:r>
                  <a:rPr lang="es-CL" dirty="0">
                    <a:solidFill>
                      <a:schemeClr val="tx1"/>
                    </a:solidFill>
                  </a:rPr>
                  <a:t>tiene la siguiente forma: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Donde: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b="1" i="1"/>
                      <m:t>y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representa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el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valor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de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variable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respuesta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para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observaci</m:t>
                    </m:r>
                    <m:r>
                      <a:rPr lang="es-C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−</m:t>
                    </m:r>
                    <m:r>
                      <a:rPr lang="es-C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sima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b="1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representa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el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valor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de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variable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ES" b="0" i="0" smtClean="0">
                        <a:solidFill>
                          <a:schemeClr val="tx1"/>
                        </a:solidFill>
                      </a:rPr>
                      <m:t>explicativa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para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observaci</m:t>
                    </m:r>
                    <m:r>
                      <a:rPr lang="es-C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−</m:t>
                    </m:r>
                    <m:r>
                      <a:rPr lang="es-C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sima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b="1" i="1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representa el error para la observación i-ésima que se asume normal,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94076" y="1333733"/>
                <a:ext cx="9335478" cy="4865355"/>
              </a:xfrm>
              <a:blipFill>
                <a:blip r:embed="rId3"/>
                <a:stretch>
                  <a:fillRect l="-680" t="-1567" r="-68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18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Regresión Lineal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0846" y="1333733"/>
                <a:ext cx="9138708" cy="4865355"/>
              </a:xfrm>
            </p:spPr>
            <p:txBody>
              <a:bodyPr/>
              <a:lstStyle/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son los coeficientes de regresión.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intercepto</m:t>
                    </m:r>
                  </m:oMath>
                </a14:m>
                <a:endParaRPr lang="es-ES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pendiente</m:t>
                    </m:r>
                  </m:oMath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s-CL" dirty="0"/>
              </a:p>
              <a:p>
                <a:pPr marL="11113" lvl="1" algn="just"/>
                <a:r>
                  <a:rPr lang="es-CL" dirty="0"/>
                  <a:t>El objetivo es obtener </a:t>
                </a:r>
                <a:r>
                  <a:rPr lang="es-CL" b="1" i="1" dirty="0">
                    <a:solidFill>
                      <a:schemeClr val="accent6">
                        <a:lumMod val="50000"/>
                      </a:schemeClr>
                    </a:solidFill>
                  </a:rPr>
                  <a:t>estimaciones</a:t>
                </a:r>
                <a:r>
                  <a:rPr lang="es-C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de </a:t>
                </a:r>
                <a:r>
                  <a:rPr lang="el-GR" dirty="0"/>
                  <a:t>β</a:t>
                </a:r>
                <a:r>
                  <a:rPr lang="el-GR" baseline="-25000" dirty="0"/>
                  <a:t>0</a:t>
                </a:r>
                <a:r>
                  <a:rPr lang="el-GR" dirty="0"/>
                  <a:t> </a:t>
                </a:r>
                <a:r>
                  <a:rPr lang="es-CL" dirty="0"/>
                  <a:t>y </a:t>
                </a:r>
                <a:r>
                  <a:rPr lang="el-GR" dirty="0"/>
                  <a:t>β</a:t>
                </a:r>
                <a:r>
                  <a:rPr lang="el-GR" baseline="-25000" dirty="0"/>
                  <a:t>1</a:t>
                </a:r>
                <a:r>
                  <a:rPr lang="el-GR" dirty="0"/>
                  <a:t> </a:t>
                </a:r>
                <a:r>
                  <a:rPr lang="es-CL" dirty="0"/>
                  <a:t>para calcular la recta de regresión: </a:t>
                </a:r>
              </a:p>
              <a:p>
                <a:pPr marL="11113" lvl="1" algn="just"/>
                <a:endParaRPr lang="es-CL" dirty="0"/>
              </a:p>
              <a:p>
                <a:pPr marL="11113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CL" dirty="0"/>
              </a:p>
              <a:p>
                <a:pPr marL="11113" lvl="1" algn="just"/>
                <a:r>
                  <a:rPr lang="es-CL" dirty="0"/>
                  <a:t>	 </a:t>
                </a:r>
              </a:p>
              <a:p>
                <a:pPr marL="11113" lvl="1" algn="just"/>
                <a:r>
                  <a:rPr lang="es-CL" dirty="0"/>
                  <a:t>que se ajuste lo mejor posible a los datos. 	</a:t>
                </a:r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0846" y="1333733"/>
                <a:ext cx="9138708" cy="4865355"/>
              </a:xfrm>
              <a:blipFill>
                <a:blip r:embed="rId3"/>
                <a:stretch>
                  <a:fillRect l="-555" r="-69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65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Supuestos para realizar ajuste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301" y="1333733"/>
            <a:ext cx="9492636" cy="4865355"/>
          </a:xfrm>
        </p:spPr>
        <p:txBody>
          <a:bodyPr/>
          <a:lstStyle/>
          <a:p>
            <a:pPr algn="just"/>
            <a:endParaRPr lang="es-CL" dirty="0">
              <a:solidFill>
                <a:schemeClr val="tx1"/>
              </a:solidFill>
            </a:endParaRPr>
          </a:p>
          <a:p>
            <a:pPr marL="11113" lvl="1" algn="just"/>
            <a:r>
              <a:rPr lang="es-CL" dirty="0"/>
              <a:t>Supuestos que deben cumplirse para realizar el ajuste:</a:t>
            </a:r>
          </a:p>
          <a:p>
            <a:pPr marL="11113" lvl="1" algn="just"/>
            <a:endParaRPr lang="es-CL" dirty="0"/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00400" algn="l"/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Linealidad</a:t>
            </a:r>
            <a:r>
              <a:rPr lang="es-CL" dirty="0"/>
              <a:t>: La relación existente entre X e Y es lineal,  		f (x) =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s-CL" dirty="0"/>
              <a:t>x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753600" algn="l"/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Homogeneidad</a:t>
            </a:r>
            <a:r>
              <a:rPr lang="es-CL" dirty="0"/>
              <a:t>: El valor promedio del error es cero, 		E[e</a:t>
            </a:r>
            <a:r>
              <a:rPr lang="es-CL" baseline="-25000" dirty="0"/>
              <a:t>i </a:t>
            </a:r>
            <a:r>
              <a:rPr lang="es-CL" dirty="0"/>
              <a:t>] = 0 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Homocedasticidad</a:t>
            </a:r>
            <a:r>
              <a:rPr lang="es-CL" dirty="0"/>
              <a:t>: La varianza de los errores es constante, 	Var(e</a:t>
            </a:r>
            <a:r>
              <a:rPr lang="es-CL" baseline="-25000" dirty="0"/>
              <a:t>i</a:t>
            </a:r>
            <a:r>
              <a:rPr lang="es-CL" dirty="0"/>
              <a:t>) = </a:t>
            </a: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l-GR" dirty="0"/>
              <a:t> </a:t>
            </a:r>
            <a:endParaRPr lang="es-ES" dirty="0"/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Independencia</a:t>
            </a:r>
            <a:r>
              <a:rPr lang="es-CL" dirty="0"/>
              <a:t>: Las observaciones son independientes,	E[e</a:t>
            </a:r>
            <a:r>
              <a:rPr lang="es-CL" baseline="-25000" dirty="0"/>
              <a:t>i</a:t>
            </a:r>
            <a:r>
              <a:rPr lang="es-CL" dirty="0"/>
              <a:t> e</a:t>
            </a:r>
            <a:r>
              <a:rPr lang="es-CL" baseline="-25000" dirty="0"/>
              <a:t>j</a:t>
            </a:r>
            <a:r>
              <a:rPr lang="es-CL" dirty="0"/>
              <a:t> ] = 0 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Normalidad</a:t>
            </a:r>
            <a:r>
              <a:rPr lang="es-CL" dirty="0"/>
              <a:t>: Los errores siguen una distribución normal, 	e</a:t>
            </a:r>
            <a:r>
              <a:rPr lang="es-CL" baseline="-25000" dirty="0"/>
              <a:t>i </a:t>
            </a:r>
            <a:r>
              <a:rPr lang="es-CL" dirty="0"/>
              <a:t>∼ N(0, </a:t>
            </a:r>
            <a:r>
              <a:rPr lang="el-GR" dirty="0"/>
              <a:t>σ)</a:t>
            </a:r>
            <a:endParaRPr lang="es-CL" dirty="0"/>
          </a:p>
          <a:p>
            <a:pPr marL="11113" lvl="1" algn="just">
              <a:lnSpc>
                <a:spcPct val="200000"/>
              </a:lnSpc>
              <a:spcBef>
                <a:spcPts val="0"/>
              </a:spcBef>
              <a:tabLst>
                <a:tab pos="6840000" algn="l"/>
              </a:tabLst>
            </a:pPr>
            <a:endParaRPr lang="es-CL" dirty="0"/>
          </a:p>
          <a:p>
            <a:pPr marL="11113" lvl="1" algn="just"/>
            <a:r>
              <a:rPr lang="es-CL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42538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04520" y="1535445"/>
                <a:ext cx="9772953" cy="4865355"/>
              </a:xfrm>
            </p:spPr>
            <p:txBody>
              <a:bodyPr/>
              <a:lstStyle/>
              <a:p>
                <a:pPr algn="just"/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Método Mínimos Cuadrados</a:t>
                </a:r>
                <a:r>
                  <a:rPr lang="es-CL" b="1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Para hacer una estimación del modelo de regresión lineal simple, trataremos de buscar una recta de la forma: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De modo que se ajuste a la nube de puntos.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método consiste en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minimizar la suma de los cuadrados </a:t>
                </a:r>
                <a:r>
                  <a:rPr lang="es-CL" dirty="0">
                    <a:solidFill>
                      <a:schemeClr val="tx1"/>
                    </a:solidFill>
                  </a:rPr>
                  <a:t>de las distancias verticales entre los datos y las estimaciones, es decir, minimizar la suma de los residuos al cuadrado,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s-E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04520" y="1535445"/>
                <a:ext cx="9772953" cy="4865355"/>
              </a:xfrm>
              <a:blipFill>
                <a:blip r:embed="rId3"/>
                <a:stretch>
                  <a:fillRect l="-649" t="-1302" r="-649" b="-203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B9696F-FF2C-894D-A267-B10948CF7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8B2214E-2590-3D45-BD79-58955181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535444"/>
            <a:ext cx="7658100" cy="43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452439" y="1535446"/>
                <a:ext cx="8677116" cy="576384"/>
              </a:xfrm>
            </p:spPr>
            <p:txBody>
              <a:bodyPr/>
              <a:lstStyle/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Las expresiones que se obtiene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son las siguientes:</a:t>
                </a: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452439" y="1535446"/>
                <a:ext cx="8677116" cy="576384"/>
              </a:xfrm>
              <a:blipFill>
                <a:blip r:embed="rId3"/>
                <a:stretch>
                  <a:fillRect l="-585" t="-6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5E4D974-FF63-D843-ACA3-746BC4D4312D}"/>
                  </a:ext>
                </a:extLst>
              </p:cNvPr>
              <p:cNvSpPr/>
              <p:nvPr/>
            </p:nvSpPr>
            <p:spPr>
              <a:xfrm>
                <a:off x="1850571" y="2520695"/>
                <a:ext cx="2133600" cy="1152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endParaRPr lang="es-CL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5E4D974-FF63-D843-ACA3-746BC4D43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2520695"/>
                <a:ext cx="2133600" cy="1152047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C24906-08CE-9F49-9CD4-7E669789C483}"/>
                  </a:ext>
                </a:extLst>
              </p:cNvPr>
              <p:cNvSpPr txBox="1"/>
              <p:nvPr/>
            </p:nvSpPr>
            <p:spPr>
              <a:xfrm>
                <a:off x="2028249" y="4241869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C24906-08CE-9F49-9CD4-7E669789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249" y="4241869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5674" t="-26667" r="-1418" b="-3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D1CDC8-9C17-9D4C-A4D1-48B03A9D8A7B}"/>
                  </a:ext>
                </a:extLst>
              </p:cNvPr>
              <p:cNvSpPr txBox="1"/>
              <p:nvPr/>
            </p:nvSpPr>
            <p:spPr>
              <a:xfrm>
                <a:off x="7681246" y="3275104"/>
                <a:ext cx="3688574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D1CDC8-9C17-9D4C-A4D1-48B03A9D8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246" y="3275104"/>
                <a:ext cx="3688574" cy="724365"/>
              </a:xfrm>
              <a:prstGeom prst="rect">
                <a:avLst/>
              </a:prstGeom>
              <a:blipFill>
                <a:blip r:embed="rId6"/>
                <a:stretch>
                  <a:fillRect l="-1375" t="-89474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1BA15F-F0BD-6743-ADB7-539B088FF914}"/>
                  </a:ext>
                </a:extLst>
              </p:cNvPr>
              <p:cNvSpPr txBox="1"/>
              <p:nvPr/>
            </p:nvSpPr>
            <p:spPr>
              <a:xfrm>
                <a:off x="8235885" y="5208634"/>
                <a:ext cx="2662011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1BA15F-F0BD-6743-ADB7-539B088F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85" y="5208634"/>
                <a:ext cx="2662011" cy="741165"/>
              </a:xfrm>
              <a:prstGeom prst="rect">
                <a:avLst/>
              </a:prstGeom>
              <a:blipFill>
                <a:blip r:embed="rId7"/>
                <a:stretch>
                  <a:fillRect l="-476" t="-83051" b="-796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6D06C957-92D0-A449-BC4C-CEA6D361A662}"/>
              </a:ext>
            </a:extLst>
          </p:cNvPr>
          <p:cNvSpPr/>
          <p:nvPr/>
        </p:nvSpPr>
        <p:spPr>
          <a:xfrm>
            <a:off x="8670489" y="2311741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Covarianza muestral de X e Y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85E3D6D-139A-F44F-B76F-E5224063E57C}"/>
              </a:ext>
            </a:extLst>
          </p:cNvPr>
          <p:cNvSpPr/>
          <p:nvPr/>
        </p:nvSpPr>
        <p:spPr>
          <a:xfrm>
            <a:off x="8670489" y="4241869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X 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FF0802A-F0F7-FB4A-AED6-AFA72C7C33D1}"/>
              </a:ext>
            </a:extLst>
          </p:cNvPr>
          <p:cNvSpPr/>
          <p:nvPr/>
        </p:nvSpPr>
        <p:spPr>
          <a:xfrm>
            <a:off x="5269218" y="2352052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Media muestral de X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6AB92B6-9C32-F549-BF21-F6925F3C21BE}"/>
              </a:ext>
            </a:extLst>
          </p:cNvPr>
          <p:cNvSpPr/>
          <p:nvPr/>
        </p:nvSpPr>
        <p:spPr>
          <a:xfrm>
            <a:off x="5269218" y="4213227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Media muestral de 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14DEC5D-784C-024D-B839-933C8A1578B3}"/>
                  </a:ext>
                </a:extLst>
              </p:cNvPr>
              <p:cNvSpPr txBox="1"/>
              <p:nvPr/>
            </p:nvSpPr>
            <p:spPr>
              <a:xfrm>
                <a:off x="5320820" y="3268630"/>
                <a:ext cx="1550360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14DEC5D-784C-024D-B839-933C8A15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0" y="3268630"/>
                <a:ext cx="1550360" cy="724365"/>
              </a:xfrm>
              <a:prstGeom prst="rect">
                <a:avLst/>
              </a:prstGeom>
              <a:blipFill>
                <a:blip r:embed="rId8"/>
                <a:stretch>
                  <a:fillRect l="-2479" t="-91228" r="-1653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8EBF27B-E90E-7B4D-84F9-71D024869A48}"/>
                  </a:ext>
                </a:extLst>
              </p:cNvPr>
              <p:cNvSpPr txBox="1"/>
              <p:nvPr/>
            </p:nvSpPr>
            <p:spPr>
              <a:xfrm>
                <a:off x="5320820" y="5157824"/>
                <a:ext cx="1556067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8EBF27B-E90E-7B4D-84F9-71D02486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0" y="5157824"/>
                <a:ext cx="1556067" cy="724365"/>
              </a:xfrm>
              <a:prstGeom prst="rect">
                <a:avLst/>
              </a:prstGeom>
              <a:blipFill>
                <a:blip r:embed="rId9"/>
                <a:stretch>
                  <a:fillRect l="-4918" t="-91228" r="-820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694DA59-86D4-FA44-9AD0-E26784E596CF}"/>
              </a:ext>
            </a:extLst>
          </p:cNvPr>
          <p:cNvSpPr/>
          <p:nvPr/>
        </p:nvSpPr>
        <p:spPr>
          <a:xfrm>
            <a:off x="1894114" y="2311741"/>
            <a:ext cx="2090057" cy="2896893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521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439" y="1535446"/>
            <a:ext cx="8677116" cy="576384"/>
          </a:xfrm>
        </p:spPr>
        <p:txBody>
          <a:bodyPr/>
          <a:lstStyle/>
          <a:p>
            <a:pPr algn="just"/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Descomposición de la variabilidad</a:t>
            </a:r>
            <a:endParaRPr lang="es-C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C092EB8-9FD3-3541-8D3B-C81B899AAC29}"/>
                  </a:ext>
                </a:extLst>
              </p:cNvPr>
              <p:cNvSpPr txBox="1"/>
              <p:nvPr/>
            </p:nvSpPr>
            <p:spPr>
              <a:xfrm>
                <a:off x="3762367" y="3258207"/>
                <a:ext cx="4926797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L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C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sz="20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C092EB8-9FD3-3541-8D3B-C81B899AA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67" y="3258207"/>
                <a:ext cx="4926797" cy="840295"/>
              </a:xfrm>
              <a:prstGeom prst="rect">
                <a:avLst/>
              </a:prstGeom>
              <a:blipFill>
                <a:blip r:embed="rId3"/>
                <a:stretch>
                  <a:fillRect l="-17526" t="-121212" b="-1818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08BC07C1-83D0-7B45-96D5-971A314D564E}"/>
              </a:ext>
            </a:extLst>
          </p:cNvPr>
          <p:cNvSpPr/>
          <p:nvPr/>
        </p:nvSpPr>
        <p:spPr>
          <a:xfrm>
            <a:off x="7229770" y="2402938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RESIDUOS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D11C969C-8F68-6342-9872-43EC348AD708}"/>
              </a:ext>
            </a:extLst>
          </p:cNvPr>
          <p:cNvSpPr/>
          <p:nvPr/>
        </p:nvSpPr>
        <p:spPr>
          <a:xfrm>
            <a:off x="5551840" y="2395242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REGRESIÓN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AA5863D3-BCA0-BE4F-8087-AB3FFB91C76F}"/>
              </a:ext>
            </a:extLst>
          </p:cNvPr>
          <p:cNvSpPr/>
          <p:nvPr/>
        </p:nvSpPr>
        <p:spPr>
          <a:xfrm>
            <a:off x="3927122" y="2395241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TOTAL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4AC3964-7981-7B42-AA23-2B1B36C79A4E}"/>
              </a:ext>
            </a:extLst>
          </p:cNvPr>
          <p:cNvSpPr txBox="1"/>
          <p:nvPr/>
        </p:nvSpPr>
        <p:spPr>
          <a:xfrm>
            <a:off x="1962558" y="4922444"/>
            <a:ext cx="9166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rgbClr val="FF0000"/>
                </a:solidFill>
              </a:rPr>
              <a:t>Recordar que un buen ajuste, necesariamente debe presentar SC</a:t>
            </a:r>
            <a:r>
              <a:rPr lang="es-CL" sz="2000" baseline="-25000" dirty="0">
                <a:solidFill>
                  <a:srgbClr val="FF0000"/>
                </a:solidFill>
              </a:rPr>
              <a:t>RESIDUOS  </a:t>
            </a:r>
            <a:r>
              <a:rPr lang="es-CL" sz="2000" dirty="0">
                <a:solidFill>
                  <a:srgbClr val="FF0000"/>
                </a:solidFill>
              </a:rPr>
              <a:t>tendiente a 0.</a:t>
            </a:r>
          </a:p>
        </p:txBody>
      </p:sp>
    </p:spTree>
    <p:extLst>
      <p:ext uri="{BB962C8B-B14F-4D97-AF65-F5344CB8AC3E}">
        <p14:creationId xmlns:p14="http://schemas.microsoft.com/office/powerpoint/2010/main" val="121229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Puntos influyentes y extremos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4519" y="1333733"/>
            <a:ext cx="9225035" cy="4865355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Puntos extremos :</a:t>
            </a:r>
          </a:p>
          <a:p>
            <a:pPr algn="just"/>
            <a:r>
              <a:rPr lang="es-CL" dirty="0">
                <a:solidFill>
                  <a:schemeClr val="tx1"/>
                </a:solidFill>
              </a:rPr>
              <a:t>Un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 extremo </a:t>
            </a:r>
            <a:r>
              <a:rPr lang="es-CL" dirty="0">
                <a:solidFill>
                  <a:schemeClr val="tx1"/>
                </a:solidFill>
              </a:rPr>
              <a:t>es una observación que está lejos de la línea recta, lo que produce un residuo grande, positivo o negativo. Un punto es influyente si al sacarlo produce un cambio notorio en la recta de regresión. </a:t>
            </a:r>
          </a:p>
          <a:p>
            <a:pPr algn="just"/>
            <a:r>
              <a:rPr lang="es-CL" dirty="0">
                <a:solidFill>
                  <a:schemeClr val="tx1"/>
                </a:solidFill>
              </a:rPr>
              <a:t>Ejemplo I:</a:t>
            </a:r>
          </a:p>
          <a:p>
            <a:pPr algn="just"/>
            <a:endParaRPr lang="es-CL" dirty="0">
              <a:solidFill>
                <a:schemeClr val="tx1"/>
              </a:solidFill>
            </a:endParaRPr>
          </a:p>
          <a:p>
            <a:pPr algn="just"/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6A9F4E-3BF9-084B-BE60-D0D80FE7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34" y="3271505"/>
            <a:ext cx="3025920" cy="2448392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CEE1E99-152D-9348-A358-D6EF2043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8993"/>
            <a:ext cx="3286841" cy="2569712"/>
          </a:xfrm>
          <a:prstGeom prst="rect">
            <a:avLst/>
          </a:prstGeom>
        </p:spPr>
      </p:pic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70D2DF7-1540-F343-A501-C125EDE75DF5}"/>
              </a:ext>
            </a:extLst>
          </p:cNvPr>
          <p:cNvSpPr/>
          <p:nvPr/>
        </p:nvSpPr>
        <p:spPr>
          <a:xfrm>
            <a:off x="9353490" y="2697455"/>
            <a:ext cx="2534853" cy="11424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3917"/>
              <a:gd name="adj6" fmla="val -7399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accent6">
                    <a:lumMod val="50000"/>
                  </a:schemeClr>
                </a:solidFill>
              </a:rPr>
              <a:t>El punto A produce un residuo grande, parece ser un punto extremo. Sin embargo, no es influyente, ya que al sacarlo la recta de regresión no cambia mucho. </a:t>
            </a:r>
          </a:p>
        </p:txBody>
      </p:sp>
    </p:spTree>
    <p:extLst>
      <p:ext uri="{BB962C8B-B14F-4D97-AF65-F5344CB8AC3E}">
        <p14:creationId xmlns:p14="http://schemas.microsoft.com/office/powerpoint/2010/main" val="80952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Puntos influyentes y extremos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0846" y="1333733"/>
            <a:ext cx="9138708" cy="4865355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Puntos influyentes :</a:t>
            </a:r>
            <a:endParaRPr lang="es-CL" dirty="0">
              <a:solidFill>
                <a:schemeClr val="tx1"/>
              </a:solidFill>
            </a:endParaRPr>
          </a:p>
          <a:p>
            <a:pPr algn="just"/>
            <a:r>
              <a:rPr lang="es-CL" dirty="0">
                <a:solidFill>
                  <a:schemeClr val="tx1"/>
                </a:solidFill>
              </a:rPr>
              <a:t>Ejemplo II:</a:t>
            </a:r>
          </a:p>
          <a:p>
            <a:pPr algn="just"/>
            <a:endParaRPr lang="es-CL" dirty="0">
              <a:solidFill>
                <a:schemeClr val="tx1"/>
              </a:solidFill>
            </a:endParaRPr>
          </a:p>
          <a:p>
            <a:pPr algn="just"/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25A63-C642-3D4D-BEF4-C1495F38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3" y="2901245"/>
            <a:ext cx="3593812" cy="2823710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A061B03-307D-5948-9DF3-C0B5953BD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85" y="2901245"/>
            <a:ext cx="3741193" cy="2823709"/>
          </a:xfrm>
          <a:prstGeom prst="rect">
            <a:avLst/>
          </a:prstGeom>
        </p:spPr>
      </p:pic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70D2DF7-1540-F343-A501-C125EDE75DF5}"/>
              </a:ext>
            </a:extLst>
          </p:cNvPr>
          <p:cNvSpPr/>
          <p:nvPr/>
        </p:nvSpPr>
        <p:spPr>
          <a:xfrm>
            <a:off x="9352302" y="1681223"/>
            <a:ext cx="2549692" cy="1456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1755"/>
              <a:gd name="adj6" fmla="val -817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/>
                </a:solidFill>
              </a:rPr>
              <a:t>Punto B no produce un residuo grande. Sin embargo, el punto B es muy influyente ya que la sacarlo del análisis la línea recta cambia totalmente. </a:t>
            </a:r>
          </a:p>
          <a:p>
            <a:pPr algn="ctr"/>
            <a:r>
              <a:rPr lang="es-CL" sz="1200" dirty="0">
                <a:solidFill>
                  <a:schemeClr val="tx1"/>
                </a:solidFill>
              </a:rPr>
              <a:t>El Punto B es influyente, pero no extremo. </a:t>
            </a:r>
          </a:p>
        </p:txBody>
      </p:sp>
    </p:spTree>
    <p:extLst>
      <p:ext uri="{BB962C8B-B14F-4D97-AF65-F5344CB8AC3E}">
        <p14:creationId xmlns:p14="http://schemas.microsoft.com/office/powerpoint/2010/main" val="100725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Evaluación del Modelo Ajustado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48460" y="1333733"/>
                <a:ext cx="9637797" cy="4865355"/>
              </a:xfrm>
            </p:spPr>
            <p:txBody>
              <a:bodyPr/>
              <a:lstStyle/>
              <a:p>
                <a:pPr algn="just"/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Contraste de Regresión:</a:t>
                </a:r>
              </a:p>
              <a:p>
                <a:pPr algn="just"/>
                <a:r>
                  <a:rPr lang="es-CL" dirty="0"/>
                  <a:t>En el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Contraste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de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</a:t>
                </a:r>
                <a:r>
                  <a:rPr lang="es-CL" dirty="0"/>
                  <a:t> contrastamos la hipótesis nula, cuya pendiente de la recta es nula (0), es decir, que no existe relación o dependencia lineal entre las dos variables.</a:t>
                </a:r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sz="24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" b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48460" y="1333733"/>
                <a:ext cx="9637797" cy="4865355"/>
              </a:xfrm>
              <a:blipFill>
                <a:blip r:embed="rId3"/>
                <a:stretch>
                  <a:fillRect l="-658" t="-1563" r="-6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FBDD40E-D143-1545-9216-97332314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776" y="3221868"/>
            <a:ext cx="7669163" cy="3067665"/>
          </a:xfrm>
          <a:prstGeom prst="rect">
            <a:avLst/>
          </a:prstGeom>
        </p:spPr>
      </p:pic>
      <p:sp>
        <p:nvSpPr>
          <p:cNvPr id="3" name="Llamada con línea 1 2">
            <a:extLst>
              <a:ext uri="{FF2B5EF4-FFF2-40B4-BE49-F238E27FC236}">
                <a16:creationId xmlns:a16="http://schemas.microsoft.com/office/drawing/2014/main" id="{E5EB41F1-4DC4-6A47-8F66-0188A334AA7D}"/>
              </a:ext>
            </a:extLst>
          </p:cNvPr>
          <p:cNvSpPr/>
          <p:nvPr/>
        </p:nvSpPr>
        <p:spPr>
          <a:xfrm>
            <a:off x="9467853" y="2761774"/>
            <a:ext cx="1331325" cy="490243"/>
          </a:xfrm>
          <a:prstGeom prst="borderCallout1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F: Estadístico Fischer</a:t>
            </a:r>
          </a:p>
        </p:txBody>
      </p:sp>
    </p:spTree>
    <p:extLst>
      <p:ext uri="{BB962C8B-B14F-4D97-AF65-F5344CB8AC3E}">
        <p14:creationId xmlns:p14="http://schemas.microsoft.com/office/powerpoint/2010/main" val="281398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F51F1CC-5325-014C-859A-589F2DD0FCB0}"/>
              </a:ext>
            </a:extLst>
          </p:cNvPr>
          <p:cNvSpPr txBox="1">
            <a:spLocks/>
          </p:cNvSpPr>
          <p:nvPr/>
        </p:nvSpPr>
        <p:spPr>
          <a:xfrm>
            <a:off x="990600" y="4975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Índice de la clase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0BD04FD-D7C3-DD43-B2D5-73017BAFCBA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990600" y="1425600"/>
            <a:ext cx="10515600" cy="4907708"/>
          </a:xfrm>
        </p:spPr>
        <p:txBody>
          <a:bodyPr anchor="t"/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1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Conceptos previos –Diagrama de Dispersión.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2 : 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Coeficiente de Correlación.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3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Interpretación de </a:t>
            </a:r>
            <a:r>
              <a:rPr lang="es-CL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variación explicada.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4</a:t>
            </a:r>
            <a:r>
              <a:rPr lang="es-CL" sz="2000" dirty="0"/>
              <a:t>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Ecuación de Regresión.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5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Supuestos para realizar ajuste.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6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Método mínimos cuadrados.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7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Puntos extremos e influyentes.</a:t>
            </a:r>
          </a:p>
          <a:p>
            <a:pPr marL="0" indent="0"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Sección 8: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Evaluación del Modelo Ajustado.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06D9755-F1D2-494E-9690-47917B3C2DC3}"/>
              </a:ext>
            </a:extLst>
          </p:cNvPr>
          <p:cNvSpPr/>
          <p:nvPr/>
        </p:nvSpPr>
        <p:spPr>
          <a:xfrm>
            <a:off x="2037144" y="1510800"/>
            <a:ext cx="90742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/>
              <a:t>El valor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s-CL" sz="2000" dirty="0"/>
              <a:t> de cada término </a:t>
            </a:r>
            <a:r>
              <a:rPr lang="es-CL" sz="2000" b="1" dirty="0"/>
              <a:t>evalúa</a:t>
            </a:r>
            <a:r>
              <a:rPr lang="es-CL" sz="2000" dirty="0"/>
              <a:t> la </a:t>
            </a:r>
            <a:r>
              <a:rPr lang="es-CL" sz="2000" b="1" dirty="0"/>
              <a:t>hipótesis nula </a:t>
            </a:r>
            <a:r>
              <a:rPr lang="es-CL" sz="2000" dirty="0"/>
              <a:t>de que el coeficiente es </a:t>
            </a:r>
            <a:r>
              <a:rPr lang="es-CL" sz="2000" b="1" dirty="0"/>
              <a:t>igual a cero </a:t>
            </a:r>
            <a:r>
              <a:rPr lang="es-CL" sz="2000" dirty="0"/>
              <a:t>(no hay efecto). Un </a:t>
            </a:r>
            <a:r>
              <a:rPr lang="es-CL" sz="2000" dirty="0">
                <a:solidFill>
                  <a:srgbClr val="FF0000"/>
                </a:solidFill>
              </a:rPr>
              <a:t>valor p bajo </a:t>
            </a:r>
            <a:r>
              <a:rPr lang="es-CL" sz="2000" dirty="0"/>
              <a:t>(&lt; 0,05) indica que se puede rechazar la hipótesis nula. En otras palabras, es probable que un predictor que tenga un valor p bajo sea una adición significativa al modelo porque los cambios en el valor del predictor se relacionan con cambios en la variable de respuesta.</a:t>
            </a:r>
          </a:p>
          <a:p>
            <a:pPr algn="just"/>
            <a:r>
              <a:rPr lang="es-CL" sz="2000" dirty="0"/>
              <a:t>Por el contrario, un valor </a:t>
            </a:r>
            <a:r>
              <a:rPr lang="es-CL" sz="2000" dirty="0">
                <a:solidFill>
                  <a:srgbClr val="FF0000"/>
                </a:solidFill>
              </a:rPr>
              <a:t>p más grande </a:t>
            </a:r>
            <a:r>
              <a:rPr lang="es-CL" sz="2000" dirty="0"/>
              <a:t>(insignificante) sugiere que los cambios en el predictor no están asociados con cambios en la respuesta.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AF25F3-51BE-A54F-9914-B500F3A48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658907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40084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06D9755-F1D2-494E-9690-47917B3C2DC3}"/>
              </a:ext>
            </a:extLst>
          </p:cNvPr>
          <p:cNvSpPr/>
          <p:nvPr/>
        </p:nvSpPr>
        <p:spPr>
          <a:xfrm>
            <a:off x="2335389" y="1510800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Donde: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9B6740-E099-8D46-802B-246C2D1E0A38}"/>
                  </a:ext>
                </a:extLst>
              </p:cNvPr>
              <p:cNvSpPr txBox="1"/>
              <p:nvPr/>
            </p:nvSpPr>
            <p:spPr>
              <a:xfrm>
                <a:off x="3571170" y="2096209"/>
                <a:ext cx="215264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9B6740-E099-8D46-802B-246C2D1E0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70" y="2096209"/>
                <a:ext cx="2152641" cy="840295"/>
              </a:xfrm>
              <a:prstGeom prst="rect">
                <a:avLst/>
              </a:prstGeom>
              <a:blipFill>
                <a:blip r:embed="rId2"/>
                <a:stretch>
                  <a:fillRect l="-8824" t="-120896" r="-588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A60CC20-DE64-3045-BF46-88BE85857727}"/>
                  </a:ext>
                </a:extLst>
              </p:cNvPr>
              <p:cNvSpPr txBox="1"/>
              <p:nvPr/>
            </p:nvSpPr>
            <p:spPr>
              <a:xfrm>
                <a:off x="3571170" y="3354920"/>
                <a:ext cx="22217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A60CC20-DE64-3045-BF46-88BE8585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70" y="3354920"/>
                <a:ext cx="2221762" cy="840295"/>
              </a:xfrm>
              <a:prstGeom prst="rect">
                <a:avLst/>
              </a:prstGeom>
              <a:blipFill>
                <a:blip r:embed="rId3"/>
                <a:stretch>
                  <a:fillRect l="-8523" t="-120896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54B36C-20C1-E94F-BB55-330BD42E2FEA}"/>
                  </a:ext>
                </a:extLst>
              </p:cNvPr>
              <p:cNvSpPr txBox="1"/>
              <p:nvPr/>
            </p:nvSpPr>
            <p:spPr>
              <a:xfrm>
                <a:off x="3571169" y="4613631"/>
                <a:ext cx="215379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54B36C-20C1-E94F-BB55-330BD42E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69" y="4613631"/>
                <a:ext cx="2153795" cy="840295"/>
              </a:xfrm>
              <a:prstGeom prst="rect">
                <a:avLst/>
              </a:prstGeom>
              <a:blipFill>
                <a:blip r:embed="rId4"/>
                <a:stretch>
                  <a:fillRect l="-8824" t="-119403" r="-588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2AF25F3-51BE-A54F-9914-B500F3A48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Evaluación del Modelo Ajustado</a:t>
            </a:r>
          </a:p>
        </p:txBody>
      </p:sp>
    </p:spTree>
    <p:extLst>
      <p:ext uri="{BB962C8B-B14F-4D97-AF65-F5344CB8AC3E}">
        <p14:creationId xmlns:p14="http://schemas.microsoft.com/office/powerpoint/2010/main" val="53169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800581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Objetivos de aprendizaje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774FE-62BC-7D44-8D5C-B6D0AC32F7E3}"/>
              </a:ext>
            </a:extLst>
          </p:cNvPr>
          <p:cNvSpPr/>
          <p:nvPr/>
        </p:nvSpPr>
        <p:spPr>
          <a:xfrm>
            <a:off x="1701478" y="1849769"/>
            <a:ext cx="94280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construir un modelo de regresión lineal simple que describa de que forma influye la variable X sobre la variable Y.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obtener estimaciones puntuales de los parámetros de dicho modelo.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estimar el valor promedio de Y para un valor de X.</a:t>
            </a:r>
          </a:p>
        </p:txBody>
      </p:sp>
    </p:spTree>
    <p:extLst>
      <p:ext uri="{BB962C8B-B14F-4D97-AF65-F5344CB8AC3E}">
        <p14:creationId xmlns:p14="http://schemas.microsoft.com/office/powerpoint/2010/main" val="300589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478" y="553108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Conceptos Previos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381" y="915243"/>
            <a:ext cx="8677116" cy="5027513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Diagramas de Dispersión</a:t>
            </a:r>
            <a:r>
              <a:rPr lang="es-CL" b="1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4" name="Imagen 3" descr="Mapa con letras negras&#10;&#10;Descripción generada automáticamente">
            <a:extLst>
              <a:ext uri="{FF2B5EF4-FFF2-40B4-BE49-F238E27FC236}">
                <a16:creationId xmlns:a16="http://schemas.microsoft.com/office/drawing/2014/main" id="{ACA8F2EF-9610-6644-8F3D-5F85A7ED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64"/>
          <a:stretch/>
        </p:blipFill>
        <p:spPr>
          <a:xfrm>
            <a:off x="6096000" y="1800687"/>
            <a:ext cx="4243388" cy="4622800"/>
          </a:xfrm>
          <a:prstGeom prst="rect">
            <a:avLst/>
          </a:prstGeom>
        </p:spPr>
      </p:pic>
      <p:sp>
        <p:nvSpPr>
          <p:cNvPr id="5" name="Llamada con línea 2 4">
            <a:extLst>
              <a:ext uri="{FF2B5EF4-FFF2-40B4-BE49-F238E27FC236}">
                <a16:creationId xmlns:a16="http://schemas.microsoft.com/office/drawing/2014/main" id="{232151D4-3234-8A48-85EC-31AA871930AC}"/>
              </a:ext>
            </a:extLst>
          </p:cNvPr>
          <p:cNvSpPr/>
          <p:nvPr/>
        </p:nvSpPr>
        <p:spPr>
          <a:xfrm>
            <a:off x="10172700" y="1394750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fuerte, negativo y no lineal o curvo.</a:t>
            </a:r>
          </a:p>
        </p:txBody>
      </p:sp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B9FB088-4D72-2A4C-9472-AE65D821DC3D}"/>
              </a:ext>
            </a:extLst>
          </p:cNvPr>
          <p:cNvSpPr/>
          <p:nvPr/>
        </p:nvSpPr>
        <p:spPr>
          <a:xfrm>
            <a:off x="10172699" y="3997956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muy fuerte y no lineal o cuadrático. </a:t>
            </a:r>
          </a:p>
        </p:txBody>
      </p:sp>
      <p:pic>
        <p:nvPicPr>
          <p:cNvPr id="12" name="Imagen 11" descr="Mapa con letras negras&#10;&#10;Descripción generada automáticamente">
            <a:extLst>
              <a:ext uri="{FF2B5EF4-FFF2-40B4-BE49-F238E27FC236}">
                <a16:creationId xmlns:a16="http://schemas.microsoft.com/office/drawing/2014/main" id="{5CB03931-5632-0F40-847F-528EF82BB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36"/>
          <a:stretch/>
        </p:blipFill>
        <p:spPr>
          <a:xfrm>
            <a:off x="1548222" y="1800687"/>
            <a:ext cx="3757612" cy="4622800"/>
          </a:xfrm>
          <a:prstGeom prst="rect">
            <a:avLst/>
          </a:prstGeom>
        </p:spPr>
      </p:pic>
      <p:sp>
        <p:nvSpPr>
          <p:cNvPr id="13" name="Llamada con línea 2 12">
            <a:extLst>
              <a:ext uri="{FF2B5EF4-FFF2-40B4-BE49-F238E27FC236}">
                <a16:creationId xmlns:a16="http://schemas.microsoft.com/office/drawing/2014/main" id="{BD17FAB7-378E-114E-91FC-4770C5547536}"/>
              </a:ext>
            </a:extLst>
          </p:cNvPr>
          <p:cNvSpPr/>
          <p:nvPr/>
        </p:nvSpPr>
        <p:spPr>
          <a:xfrm>
            <a:off x="4810117" y="1404270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intermedio, positivo y lineal. </a:t>
            </a:r>
          </a:p>
        </p:txBody>
      </p:sp>
      <p:sp>
        <p:nvSpPr>
          <p:cNvPr id="14" name="Llamada con línea 2 13">
            <a:extLst>
              <a:ext uri="{FF2B5EF4-FFF2-40B4-BE49-F238E27FC236}">
                <a16:creationId xmlns:a16="http://schemas.microsoft.com/office/drawing/2014/main" id="{326424B7-E2C1-9040-BD01-01CAC5017F61}"/>
              </a:ext>
            </a:extLst>
          </p:cNvPr>
          <p:cNvSpPr/>
          <p:nvPr/>
        </p:nvSpPr>
        <p:spPr>
          <a:xfrm>
            <a:off x="4810116" y="4007476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que no hay asociación entre las variables. </a:t>
            </a:r>
          </a:p>
        </p:txBody>
      </p:sp>
    </p:spTree>
    <p:extLst>
      <p:ext uri="{BB962C8B-B14F-4D97-AF65-F5344CB8AC3E}">
        <p14:creationId xmlns:p14="http://schemas.microsoft.com/office/powerpoint/2010/main" val="28137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Conceptos Previos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3" y="1171575"/>
            <a:ext cx="9659796" cy="5027513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En un Diagramas de Dispersión se observa</a:t>
            </a:r>
            <a:r>
              <a:rPr lang="es-CL" b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774FE-62BC-7D44-8D5C-B6D0AC32F7E3}"/>
              </a:ext>
            </a:extLst>
          </p:cNvPr>
          <p:cNvSpPr/>
          <p:nvPr/>
        </p:nvSpPr>
        <p:spPr>
          <a:xfrm>
            <a:off x="1794076" y="1849769"/>
            <a:ext cx="95787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/>
              <a:t>De un diagrama de dispersión nos interesar la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dirección, forma y grado de asociación entre dos variables cuantitativas</a:t>
            </a:r>
            <a:r>
              <a:rPr lang="es-CL" sz="2000" dirty="0"/>
              <a:t>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Por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dirección</a:t>
            </a:r>
            <a:r>
              <a:rPr lang="es-CL" sz="2000" dirty="0"/>
              <a:t>, diremos que dos variables están asociadas positivamente cuando a mayor valor de una variable el valor de la otra variable también aumenta, (fig. A). Dos variables estarán negativamente asociadas cuando a mayor valor de una variable el valor de la otra variable disminuye (fig. B).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La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forma de una asociación </a:t>
            </a:r>
            <a:r>
              <a:rPr lang="es-CL" sz="2000" dirty="0"/>
              <a:t>puede ser además lineal, curva, cuadrática, estacional o cíclica, o quizás no tenga una forma definida.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Por el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grado de asociación </a:t>
            </a:r>
            <a:r>
              <a:rPr lang="es-CL" sz="2000" dirty="0"/>
              <a:t>entendemos cuán cerca están los datos de una forma dada. </a:t>
            </a:r>
          </a:p>
        </p:txBody>
      </p:sp>
    </p:spTree>
    <p:extLst>
      <p:ext uri="{BB962C8B-B14F-4D97-AF65-F5344CB8AC3E}">
        <p14:creationId xmlns:p14="http://schemas.microsoft.com/office/powerpoint/2010/main" val="121233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96854" y="1454422"/>
                <a:ext cx="9654680" cy="4865355"/>
              </a:xfrm>
            </p:spPr>
            <p:txBody>
              <a:bodyPr/>
              <a:lstStyle/>
              <a:p>
                <a:pPr algn="just"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El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coeficiente de correlación muestral r </a:t>
                </a:r>
                <a:r>
                  <a:rPr lang="es-CL" dirty="0">
                    <a:solidFill>
                      <a:schemeClr val="tx1"/>
                    </a:solidFill>
                  </a:rPr>
                  <a:t>mide el grado de asociación lineal entre dos variables cuantitativas. Describe la dirección de la asociación lineal e indica cuán cerca están los puntos a una línea recta en el diagrama de dispersión. 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Características: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1.- </a:t>
                </a:r>
                <a:r>
                  <a:rPr lang="es-CL" b="1" dirty="0">
                    <a:solidFill>
                      <a:schemeClr val="tx1"/>
                    </a:solidFill>
                  </a:rPr>
                  <a:t>Recorrido:	</a:t>
                </a: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2.- </a:t>
                </a:r>
                <a:r>
                  <a:rPr lang="es-CL" b="1" dirty="0">
                    <a:solidFill>
                      <a:schemeClr val="tx1"/>
                    </a:solidFill>
                  </a:rPr>
                  <a:t>Signo:	</a:t>
                </a:r>
                <a:r>
                  <a:rPr lang="es-CL" dirty="0">
                    <a:solidFill>
                      <a:schemeClr val="tx1"/>
                    </a:solidFill>
                  </a:rPr>
                  <a:t>La dirección será negativa 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está en el intervalo [-1,0[.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		La dirección será positiva  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está en el intervalo ]0,+1].</a:t>
                </a: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3.- </a:t>
                </a:r>
                <a:r>
                  <a:rPr lang="es-CL" b="1" dirty="0">
                    <a:solidFill>
                      <a:schemeClr val="tx1"/>
                    </a:solidFill>
                  </a:rPr>
                  <a:t>Magnitud:	</a:t>
                </a:r>
                <a:r>
                  <a:rPr lang="es-CL" dirty="0">
                    <a:solidFill>
                      <a:schemeClr val="tx1"/>
                    </a:solidFill>
                  </a:rPr>
                  <a:t>Si los datos están linealmente asociados, entonces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+1 o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-1 (indican relación lineal perfecta).</a:t>
                </a: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	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0 entonces no existe relación lineal.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4.- </a:t>
                </a:r>
                <a:r>
                  <a:rPr lang="es-CL" b="1" dirty="0">
                    <a:solidFill>
                      <a:schemeClr val="tx1"/>
                    </a:solidFill>
                  </a:rPr>
                  <a:t>Medida de Asociación:	</a:t>
                </a:r>
                <a:r>
                  <a:rPr lang="es-CL" dirty="0"/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la correlación solo mide el grado de asociación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lineal</a:t>
                </a:r>
                <a:r>
                  <a:rPr lang="es-C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96854" y="1454422"/>
                <a:ext cx="9654680" cy="4865355"/>
              </a:xfrm>
              <a:blipFill>
                <a:blip r:embed="rId3"/>
                <a:stretch>
                  <a:fillRect l="-657" t="-1563" r="-6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/>
              <p:nvPr/>
            </p:nvSpPr>
            <p:spPr>
              <a:xfrm>
                <a:off x="4221658" y="3152001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58" y="3152001"/>
                <a:ext cx="1250599" cy="276999"/>
              </a:xfrm>
              <a:prstGeom prst="rect">
                <a:avLst/>
              </a:prstGeom>
              <a:blipFill>
                <a:blip r:embed="rId4"/>
                <a:stretch>
                  <a:fillRect l="-1010" t="-9091" r="-3030" b="-363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727" y="1416048"/>
            <a:ext cx="9722745" cy="4783039"/>
          </a:xfrm>
        </p:spPr>
        <p:txBody>
          <a:bodyPr/>
          <a:lstStyle/>
          <a:p>
            <a:pPr marL="1816100" indent="-1816100" algn="just">
              <a:lnSpc>
                <a:spcPct val="100000"/>
              </a:lnSpc>
              <a:spcBef>
                <a:spcPts val="0"/>
              </a:spcBef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5.- </a:t>
            </a:r>
            <a:r>
              <a:rPr lang="es-CL" b="1" dirty="0">
                <a:solidFill>
                  <a:schemeClr val="tx1"/>
                </a:solidFill>
              </a:rPr>
              <a:t>Unidad:	</a:t>
            </a:r>
            <a:r>
              <a:rPr lang="es-CL" dirty="0">
                <a:solidFill>
                  <a:schemeClr val="tx1"/>
                </a:solidFill>
              </a:rPr>
              <a:t>La correlación se calcula usando las dos variables cuantitativas estandarizadas. Por lo que </a:t>
            </a:r>
            <a:r>
              <a:rPr lang="es-CL" b="1" i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s-CL" dirty="0">
                <a:solidFill>
                  <a:schemeClr val="tx1"/>
                </a:solidFill>
              </a:rPr>
              <a:t> no tiene unidad y tampoco cambia si cambiamos la unidad de medida de </a:t>
            </a:r>
            <a:r>
              <a:rPr lang="es-CL" b="1" i="1" dirty="0">
                <a:solidFill>
                  <a:schemeClr val="tx1"/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 o </a:t>
            </a:r>
            <a:r>
              <a:rPr lang="es-CL" b="1" i="1" dirty="0">
                <a:solidFill>
                  <a:schemeClr val="tx1"/>
                </a:solidFill>
              </a:rPr>
              <a:t>y</a:t>
            </a:r>
            <a:r>
              <a:rPr lang="es-CL" dirty="0">
                <a:solidFill>
                  <a:schemeClr val="tx1"/>
                </a:solidFill>
              </a:rPr>
              <a:t>. La correlación entre </a:t>
            </a:r>
            <a:r>
              <a:rPr lang="es-CL" b="1" i="1" dirty="0">
                <a:solidFill>
                  <a:schemeClr val="tx1"/>
                </a:solidFill>
              </a:rPr>
              <a:t>x </a:t>
            </a:r>
            <a:r>
              <a:rPr lang="es-CL" dirty="0">
                <a:solidFill>
                  <a:schemeClr val="tx1"/>
                </a:solidFill>
              </a:rPr>
              <a:t>e</a:t>
            </a:r>
            <a:r>
              <a:rPr lang="es-CL" b="1" i="1" dirty="0">
                <a:solidFill>
                  <a:schemeClr val="tx1"/>
                </a:solidFill>
              </a:rPr>
              <a:t> y </a:t>
            </a:r>
            <a:r>
              <a:rPr lang="es-CL" dirty="0">
                <a:solidFill>
                  <a:schemeClr val="tx1"/>
                </a:solidFill>
              </a:rPr>
              <a:t>es la misma que la correlación entre </a:t>
            </a:r>
            <a:r>
              <a:rPr lang="es-CL" b="1" i="1" dirty="0">
                <a:solidFill>
                  <a:schemeClr val="tx1"/>
                </a:solidFill>
              </a:rPr>
              <a:t>y </a:t>
            </a:r>
            <a:r>
              <a:rPr lang="es-CL" dirty="0">
                <a:solidFill>
                  <a:schemeClr val="tx1"/>
                </a:solidFill>
              </a:rPr>
              <a:t>y </a:t>
            </a:r>
            <a:r>
              <a:rPr lang="es-CL" b="1" i="1" dirty="0">
                <a:solidFill>
                  <a:schemeClr val="tx1"/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589D5CAE-20EE-B742-8023-93ACCFDF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560" y="4267200"/>
            <a:ext cx="8295440" cy="17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2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EBCB970-3D3B-7C49-83D5-EB27C8AC3E90}"/>
                  </a:ext>
                </a:extLst>
              </p:cNvPr>
              <p:cNvSpPr txBox="1"/>
              <p:nvPr/>
            </p:nvSpPr>
            <p:spPr>
              <a:xfrm>
                <a:off x="4670467" y="2411978"/>
                <a:ext cx="1246559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EBCB970-3D3B-7C49-83D5-EB27C8AC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67" y="2411978"/>
                <a:ext cx="1246559" cy="754309"/>
              </a:xfrm>
              <a:prstGeom prst="rect">
                <a:avLst/>
              </a:prstGeom>
              <a:blipFill>
                <a:blip r:embed="rId3"/>
                <a:stretch>
                  <a:fillRect l="-2000" t="-1667" r="-1000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8578E9-6A86-8547-84ED-63522CD532FD}"/>
                  </a:ext>
                </a:extLst>
              </p:cNvPr>
              <p:cNvSpPr txBox="1"/>
              <p:nvPr/>
            </p:nvSpPr>
            <p:spPr>
              <a:xfrm>
                <a:off x="1867157" y="4960372"/>
                <a:ext cx="30818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8578E9-6A86-8547-84ED-63522CD5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7" y="4960372"/>
                <a:ext cx="3081806" cy="603691"/>
              </a:xfrm>
              <a:prstGeom prst="rect">
                <a:avLst/>
              </a:prstGeom>
              <a:blipFill>
                <a:blip r:embed="rId4"/>
                <a:stretch>
                  <a:fillRect l="-1230" t="-83673" b="-7551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4FB2E95-1EE9-2247-8383-FB9229D3308F}"/>
              </a:ext>
            </a:extLst>
          </p:cNvPr>
          <p:cNvSpPr/>
          <p:nvPr/>
        </p:nvSpPr>
        <p:spPr>
          <a:xfrm>
            <a:off x="2895425" y="3943350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Covarianza muestral de X 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0E7D37-2B65-F341-91BE-1AA2B0D161BF}"/>
                  </a:ext>
                </a:extLst>
              </p:cNvPr>
              <p:cNvSpPr txBox="1"/>
              <p:nvPr/>
            </p:nvSpPr>
            <p:spPr>
              <a:xfrm>
                <a:off x="5680555" y="4943572"/>
                <a:ext cx="2160142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0E7D37-2B65-F341-91BE-1AA2B0D1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55" y="4943572"/>
                <a:ext cx="2160142" cy="617605"/>
              </a:xfrm>
              <a:prstGeom prst="rect">
                <a:avLst/>
              </a:prstGeom>
              <a:blipFill>
                <a:blip r:embed="rId5"/>
                <a:stretch>
                  <a:fillRect l="-2339" t="-83673" r="-585" b="-775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3B441F01-E1E0-864B-BB74-4D98B1A08B5B}"/>
              </a:ext>
            </a:extLst>
          </p:cNvPr>
          <p:cNvSpPr/>
          <p:nvPr/>
        </p:nvSpPr>
        <p:spPr>
          <a:xfrm>
            <a:off x="6015513" y="3906621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C8DF75-8BB5-AC4D-A82E-E3629A579E49}"/>
                  </a:ext>
                </a:extLst>
              </p:cNvPr>
              <p:cNvSpPr txBox="1"/>
              <p:nvPr/>
            </p:nvSpPr>
            <p:spPr>
              <a:xfrm>
                <a:off x="8600017" y="4943572"/>
                <a:ext cx="216751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C8DF75-8BB5-AC4D-A82E-E3629A57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17" y="4943572"/>
                <a:ext cx="2167516" cy="617605"/>
              </a:xfrm>
              <a:prstGeom prst="rect">
                <a:avLst/>
              </a:prstGeom>
              <a:blipFill>
                <a:blip r:embed="rId6"/>
                <a:stretch>
                  <a:fillRect l="-2339" t="-83673" r="-585" b="-775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FFEE083-ECA7-7640-B15C-80E1BBCB3E42}"/>
              </a:ext>
            </a:extLst>
          </p:cNvPr>
          <p:cNvSpPr/>
          <p:nvPr/>
        </p:nvSpPr>
        <p:spPr>
          <a:xfrm>
            <a:off x="8750490" y="3899816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Y 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E382745-E725-9F47-9564-8F4A74EFA7F0}"/>
              </a:ext>
            </a:extLst>
          </p:cNvPr>
          <p:cNvSpPr/>
          <p:nvPr/>
        </p:nvSpPr>
        <p:spPr>
          <a:xfrm>
            <a:off x="4239318" y="2253343"/>
            <a:ext cx="3911609" cy="1175657"/>
          </a:xfrm>
          <a:prstGeom prst="round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/>
              <p:nvPr/>
            </p:nvSpPr>
            <p:spPr>
              <a:xfrm>
                <a:off x="6561752" y="2639057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52" y="2639057"/>
                <a:ext cx="1250599" cy="276999"/>
              </a:xfrm>
              <a:prstGeom prst="rect">
                <a:avLst/>
              </a:prstGeom>
              <a:blipFill>
                <a:blip r:embed="rId7"/>
                <a:stretch>
                  <a:fillRect t="-8696" r="-3000" b="-391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523" y="1642952"/>
            <a:ext cx="8808965" cy="396719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dirty="0">
                <a:solidFill>
                  <a:schemeClr val="tx1"/>
                </a:solidFill>
              </a:rPr>
              <a:t>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Si concluimos que existe una relación lineal entre x e y, entonces podemos obtener la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Ecuación de Regresión</a:t>
            </a:r>
            <a:r>
              <a:rPr lang="es-CL" dirty="0">
                <a:solidFill>
                  <a:schemeClr val="tx1"/>
                </a:solidFill>
              </a:rPr>
              <a:t> expresada en los términos que exprese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s-CL" dirty="0">
                <a:solidFill>
                  <a:schemeClr val="tx1"/>
                </a:solidFill>
              </a:rPr>
              <a:t> en términos de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Si elevamos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r al “cuadrado” (r</a:t>
            </a:r>
            <a:r>
              <a:rPr lang="es-CL" b="1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s-CL" dirty="0">
                <a:solidFill>
                  <a:schemeClr val="tx1"/>
                </a:solidFill>
              </a:rPr>
              <a:t>, obtenemos la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variación explicada</a:t>
            </a:r>
            <a:r>
              <a:rPr lang="es-CL" dirty="0">
                <a:solidFill>
                  <a:schemeClr val="tx1"/>
                </a:solidFill>
              </a:rPr>
              <a:t>, donde:</a:t>
            </a:r>
          </a:p>
          <a:p>
            <a:pPr algn="ctr">
              <a:lnSpc>
                <a:spcPct val="100000"/>
              </a:lnSpc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El valor de r</a:t>
            </a:r>
            <a:r>
              <a:rPr lang="es-CL" b="1" baseline="30000" dirty="0">
                <a:solidFill>
                  <a:schemeClr val="accent6">
                    <a:lumMod val="50000"/>
                  </a:schemeClr>
                </a:solidFill>
              </a:rPr>
              <a:t>2 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es la proporción de la variación de </a:t>
            </a:r>
            <a:r>
              <a:rPr lang="es-CL" b="1" i="1" dirty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 que está explicada por la relación lineal entre x e y.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1949523" y="763205"/>
            <a:ext cx="9225035" cy="484646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>
                <a:solidFill>
                  <a:schemeClr val="accent6">
                    <a:lumMod val="50000"/>
                  </a:schemeClr>
                </a:solidFill>
              </a:rPr>
              <a:t>Interpretación de </a:t>
            </a:r>
            <a:r>
              <a:rPr lang="es-CL" sz="2800" b="1" i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s-CL" sz="2800" dirty="0">
                <a:solidFill>
                  <a:schemeClr val="accent6">
                    <a:lumMod val="50000"/>
                  </a:schemeClr>
                </a:solidFill>
              </a:rPr>
              <a:t>:       Variación explicada</a:t>
            </a:r>
          </a:p>
        </p:txBody>
      </p:sp>
    </p:spTree>
    <p:extLst>
      <p:ext uri="{BB962C8B-B14F-4D97-AF65-F5344CB8AC3E}">
        <p14:creationId xmlns:p14="http://schemas.microsoft.com/office/powerpoint/2010/main" val="2436291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18928</TotalTime>
  <Words>1410</Words>
  <Application>Microsoft Office PowerPoint</Application>
  <PresentationFormat>Panorámica</PresentationFormat>
  <Paragraphs>171</Paragraphs>
  <Slides>22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HelveticaNeue</vt:lpstr>
      <vt:lpstr>Tema de Office</vt:lpstr>
      <vt:lpstr>Presentación Módulo Análisis Exploratorio</vt:lpstr>
      <vt:lpstr>Presentación de PowerPoint</vt:lpstr>
      <vt:lpstr>Objetivos de aprendizaje</vt:lpstr>
      <vt:lpstr>Conceptos Previos</vt:lpstr>
      <vt:lpstr>Conceptos Previos</vt:lpstr>
      <vt:lpstr>Coeficiente de Correlación</vt:lpstr>
      <vt:lpstr>Coeficiente de Correlación</vt:lpstr>
      <vt:lpstr>Coeficiente de Correlación</vt:lpstr>
      <vt:lpstr>Presentación de PowerPoint</vt:lpstr>
      <vt:lpstr>Regresión Lineal Simple</vt:lpstr>
      <vt:lpstr>Regresión Lineal Simple</vt:lpstr>
      <vt:lpstr>Supuestos para realizar ajuste</vt:lpstr>
      <vt:lpstr>Método Mínimos Cuadrados</vt:lpstr>
      <vt:lpstr>Método Mínimos Cuadrados</vt:lpstr>
      <vt:lpstr>Método mínimos cuadrados</vt:lpstr>
      <vt:lpstr>Método mínimos cuadrados</vt:lpstr>
      <vt:lpstr>Puntos influyentes y extremos</vt:lpstr>
      <vt:lpstr>Puntos influyentes y extremos</vt:lpstr>
      <vt:lpstr>Evaluación del Modelo Ajustado</vt:lpstr>
      <vt:lpstr>P-Value</vt:lpstr>
      <vt:lpstr>Evaluación del Modelo Ajustado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Hugo Ub</cp:lastModifiedBy>
  <cp:revision>187</cp:revision>
  <dcterms:created xsi:type="dcterms:W3CDTF">2019-07-03T20:50:11Z</dcterms:created>
  <dcterms:modified xsi:type="dcterms:W3CDTF">2020-11-17T05:34:05Z</dcterms:modified>
</cp:coreProperties>
</file>